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77" r:id="rId7"/>
    <p:sldId id="260" r:id="rId8"/>
    <p:sldId id="262" r:id="rId9"/>
    <p:sldId id="263" r:id="rId10"/>
    <p:sldId id="264" r:id="rId11"/>
    <p:sldId id="270" r:id="rId12"/>
    <p:sldId id="271" r:id="rId13"/>
    <p:sldId id="265" r:id="rId14"/>
    <p:sldId id="272" r:id="rId15"/>
    <p:sldId id="266" r:id="rId16"/>
    <p:sldId id="273" r:id="rId17"/>
    <p:sldId id="267" r:id="rId18"/>
    <p:sldId id="268" r:id="rId19"/>
    <p:sldId id="274" r:id="rId20"/>
    <p:sldId id="275" r:id="rId21"/>
    <p:sldId id="269" r:id="rId22"/>
    <p:sldId id="279" r:id="rId23"/>
    <p:sldId id="280" r:id="rId24"/>
    <p:sldId id="276" r:id="rId25"/>
    <p:sldId id="281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49"/>
    <p:restoredTop sz="94648"/>
  </p:normalViewPr>
  <p:slideViewPr>
    <p:cSldViewPr snapToGrid="0" snapToObjects="1">
      <p:cViewPr varScale="1">
        <p:scale>
          <a:sx n="128" d="100"/>
          <a:sy n="128" d="100"/>
        </p:scale>
        <p:origin x="2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92A9F-222E-DB40-8478-ED7216936D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2B5F91-0ABE-D74D-96BA-719383BE9B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50F5E3-9953-1C41-B896-3DA19E2E1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BDDB6-8C37-9949-8B7D-D597FE94F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617C6A-0CA7-3248-BCC2-19BCB5474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97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BEA3E-85F8-6541-A0DA-011830C91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1D9723-4B7E-3F44-9DA5-6E0711D27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EA3DF0-AE3F-524A-BDC4-40F2B073C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E884B-D45A-7E4A-B887-6B85A8026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2154D-3495-6342-955A-EBF757829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56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ED23555-9F74-AF41-8C32-99E2C5F224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5AD1E-567C-3A41-AD32-2E9D75CFF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6BC56E-B6F7-EE4B-862A-D133667FB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8B15B-8306-9A4A-95C2-80B47A70A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C3427-7F19-D144-9093-FF0020DFF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256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3C0E1C-2174-A04D-A3A0-0B5822818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E0F05-F438-EE43-A59A-3C65963F88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E75F4E-E773-0340-AF38-3AF367A38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3DDA-8B71-8741-AED3-A66EF0A1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F59B18-B479-F548-BC31-8B5A9E16E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559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0BB0C-2929-8641-A544-8C945D061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42A529-C7B8-B84C-842F-0CFE5AD3E4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923DD-16BE-E14F-8376-31C176177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89DE72-CCDA-1048-BFFA-44E530597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3F7FB1-9C9E-FA4A-99CD-DC138C299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045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FF90C-8884-8B43-A1F4-98871FABA1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83EE2-485B-3543-B052-493D9EFC3D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45A91-914A-E643-8885-09BF7EE1E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DCE98B-8E3F-A24F-A153-219E2AFDC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B6F092-525B-E041-9C53-BF296CE7E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A2323E-720A-5F4D-8B13-371A13BF6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69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A0C07-3350-0741-B0C6-B50104773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F47A7D-8099-6544-9108-1698BADDA3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6DF407-A4CB-BF40-AABE-96FC293F44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65D28-C9B5-F74D-8D19-70763A45C7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820B4C-E411-3644-B73E-E8862FE8C9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7B58E7-57AB-014B-A9ED-C0C42537A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7DFF12-DAD7-3E4E-8D20-52C421BE7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A60110-7918-9649-8F78-F3AA1AAF0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831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15372-4460-1640-B5A7-37AE43E81B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651EFA-A87B-EA48-A109-AA0923501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DDC868-6CB6-B246-AD80-15CEC5108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0F12C2-79E1-2B41-BA87-B5920409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75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86D21E-0BF1-1648-8535-4A4229B6A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6A1BA7-943D-9C41-823B-ACED21EEE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506AD8-56B3-5A42-AD8F-9CF78E82EF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0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14EEA-0597-6947-BA22-2DEEB8B7C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6B7C0-2DF3-BB48-AD6C-AAE0C15AE2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DDA4D7-C506-9B48-81F8-EC01347CAB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06BC8-8F36-E84F-AB5A-F212F50D7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D19214-5840-0543-8E6F-0D90F49C4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B87DCF-119D-2744-8C23-05743BCBC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855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DE20A-2503-B84E-9E95-98F4BF52D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732BC7-E4AE-3A43-8FFE-C4C5FF0176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8D3836-8E3D-2D4B-80E2-D5665961DF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F2F98-A4F2-204B-A123-62344DAB0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C11530-8D15-1D43-B815-92107CC0EC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8509E2-02FD-F04D-9E1D-5B86DBF1C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99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F2A6AF-3AC7-DE43-AD1A-772741226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9AEAFC-ED18-5B45-9791-630AAD6A74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5C4083-C3F8-F740-9563-128F96AF13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3EDD1B-8569-BB41-98D5-F8CF6070EA43}" type="datetimeFigureOut">
              <a:rPr lang="en-US" smtClean="0"/>
              <a:t>2/22/21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AC1476-37DA-1C4D-A8FA-53D59D552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9F48F9-B0D2-B347-AA9C-1223D64B6D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FB917F-7070-9540-85AC-5D209EFE16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035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hw/b4dfxmps7b504p1v0_cj4qt80000gq/T/com.microsoft.Word/WebArchiveCopyPasteTempFiles/page14image1416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c.com/2016/07/21/adjusted-for-inflation-the-federal-minimum-wage-is-worth-less-than-50-years-ago.html" TargetMode="External"/><Relationship Id="rId2" Type="http://schemas.openxmlformats.org/officeDocument/2006/relationships/hyperlink" Target="https://people.duke.edu/~rnau/411infla.htm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file:////var/folders/hw/b4dfxmps7b504p1v0_cj4qt80000gq/T/com.microsoft.Word/WebArchiveCopyPasteTempFiles/min-wage-inflation.PNG" TargetMode="Externa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hw/b4dfxmps7b504p1v0_cj4qt80000gq/T/com.microsoft.Word/WebArchiveCopyPasteTempFiles/page26image496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hw/b4dfxmps7b504p1v0_cj4qt80000gq/T/com.microsoft.Word/WebArchiveCopyPasteTempFiles/page27image488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lowingdata.com/2017/02/09/how-to-spot-visualization-lies/" TargetMode="External"/><Relationship Id="rId2" Type="http://schemas.openxmlformats.org/officeDocument/2006/relationships/hyperlink" Target="https://thedoublethink.com/tuftes-principles-for-visualizing-quantitative-information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hw/b4dfxmps7b504p1v0_cj4qt80000gq/T/com.microsoft.Word/WebArchiveCopyPasteTempFiles/page28image488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hw/b4dfxmps7b504p1v0_cj4qt80000gq/T/com.microsoft.Word/WebArchiveCopyPasteTempFiles/page29image920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flowingdata.com/2018/07/22/marvel-size-chart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hbr.org/2018/07/if-you-say-something-is-likely-how-likely-do-people-think-it-is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hw/b4dfxmps7b504p1v0_cj4qt80000gq/T/com.microsoft.Word/WebArchiveCopyPasteTempFiles/retinal-variables.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understandinggraphics.com/visualizations/information-display-tip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1BD1-2090-5A4D-A072-47604C7BD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Graphical Excellence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568B8-3503-7F4A-B8D4-526C97393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Part I</a:t>
            </a:r>
          </a:p>
        </p:txBody>
      </p:sp>
    </p:spTree>
    <p:extLst>
      <p:ext uri="{BB962C8B-B14F-4D97-AF65-F5344CB8AC3E}">
        <p14:creationId xmlns:p14="http://schemas.microsoft.com/office/powerpoint/2010/main" val="1276258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24746-48BA-9947-91E8-E4DE837DF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Scale Distortions and Disappearing Baseline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3E2AC6-54EC-7F42-84EF-D8A8AA03827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128" y="1825625"/>
            <a:ext cx="707974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103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24746-48BA-9947-91E8-E4DE837DF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Scale Distortions and Disappearing Baseline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F7A228-B988-0B4F-81DB-9632FD2DF54C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3289" y="1690688"/>
            <a:ext cx="5870222" cy="4055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331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24746-48BA-9947-91E8-E4DE837DF1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Scale Distortions and Disappearing Baseline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95DB9E-BA5D-2B42-83E9-17941027713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778" y="1467556"/>
            <a:ext cx="5113866" cy="4684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4573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0D73C-49E7-354D-AD74-78FE8035C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Distortions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441A785-BB9A-1A40-B57B-BDDCE6548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9111" y="23142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2049" name="Picture 13" descr="page14image1416">
            <a:extLst>
              <a:ext uri="{FF2B5EF4-FFF2-40B4-BE49-F238E27FC236}">
                <a16:creationId xmlns:a16="http://schemas.microsoft.com/office/drawing/2014/main" id="{CA794943-99C2-E242-8C0F-9983D390F5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088" y="1690688"/>
            <a:ext cx="3420533" cy="3109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12514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0D73C-49E7-354D-AD74-78FE8035C8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Design Distortions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441A785-BB9A-1A40-B57B-BDDCE6548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9111" y="23142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64703A-1667-AB49-B831-F0E45851770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7364" y="365125"/>
            <a:ext cx="5207036" cy="5877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385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3B486-B77D-9249-A8A4-9E3B600C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Different Dimensions in Data and Graphic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F31A7B-EC02-0046-B805-1A1E36A2241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6994" y="2233295"/>
            <a:ext cx="3006161" cy="35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553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3B486-B77D-9249-A8A4-9E3B600C6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Different Dimensions in Data and Graphic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ED49C8-5282-264A-BFA9-8D6C0933EE7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556" y="1433689"/>
            <a:ext cx="6299200" cy="428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131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30A93-2F0F-2547-8326-BAE4208DA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Failing to </a:t>
            </a:r>
            <a:br>
              <a:rPr lang="en-US" dirty="0"/>
            </a:br>
            <a:r>
              <a:rPr lang="en-US" dirty="0"/>
              <a:t>Correct for Inflation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7E806F-9979-1443-88EB-6CC414024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283200"/>
            <a:ext cx="10515600" cy="893762"/>
          </a:xfrm>
        </p:spPr>
        <p:txBody>
          <a:bodyPr>
            <a:normAutofit lnSpcReduction="10000"/>
          </a:bodyPr>
          <a:lstStyle/>
          <a:p>
            <a:r>
              <a:rPr lang="en-US" sz="1700" u="sng" dirty="0">
                <a:hlinkClick r:id="rId2"/>
              </a:rPr>
              <a:t>https://people.duke.edu/~rnau/411infla.htm</a:t>
            </a:r>
            <a:endParaRPr lang="en-US" sz="1700" dirty="0"/>
          </a:p>
          <a:p>
            <a:r>
              <a:rPr lang="en-US" sz="1700" u="sng" dirty="0">
                <a:hlinkClick r:id="rId3"/>
              </a:rPr>
              <a:t>https://www.cnbc.com/2016/07/21/adjusted-for-inflation-the-federal-minimum-wage-is-worth-less-than-50-years-ago.html</a:t>
            </a:r>
            <a:endParaRPr lang="en-US" sz="1700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69621FA0-F1BC-AC4E-A8CB-82C2E2C54E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4097" name="Picture 5" descr="/var/folders/hw/b4dfxmps7b504p1v0_cj4qt80000gq/T/com.microsoft.Word/WebArchiveCopyPasteTempFiles/min-wage-inflation.PNG">
            <a:extLst>
              <a:ext uri="{FF2B5EF4-FFF2-40B4-BE49-F238E27FC236}">
                <a16:creationId xmlns:a16="http://schemas.microsoft.com/office/drawing/2014/main" id="{E7F60833-FD20-7B40-B035-FB7F5CE95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4355" y="214489"/>
            <a:ext cx="5226756" cy="5242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72639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A46B4-4297-5F4C-A1A7-F3E7245AC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Lack of Context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3A2A28B-408E-1E40-82A2-3EE4C999BB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5121" name="Picture 9" descr="page26image496">
            <a:extLst>
              <a:ext uri="{FF2B5EF4-FFF2-40B4-BE49-F238E27FC236}">
                <a16:creationId xmlns:a16="http://schemas.microsoft.com/office/drawing/2014/main" id="{550EEBB4-EE9E-3D48-A461-AA5926FC1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688" y="1408465"/>
            <a:ext cx="6554218" cy="4892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16579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A46B4-4297-5F4C-A1A7-F3E7245AC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Lack of Context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3A2A28B-408E-1E40-82A2-3EE4C999BB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BC64DC-D974-924D-AA04-3A7C417E4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422399"/>
            <a:ext cx="1811625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6147" name="Picture 2" descr="page27image488">
            <a:extLst>
              <a:ext uri="{FF2B5EF4-FFF2-40B4-BE49-F238E27FC236}">
                <a16:creationId xmlns:a16="http://schemas.microsoft.com/office/drawing/2014/main" id="{F224523E-0E57-D24F-93D7-83AA42513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22399"/>
            <a:ext cx="6623756" cy="4963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2505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91F65B-E0E1-D448-83A0-B8A0A882FC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02115"/>
            <a:ext cx="10642600" cy="2773186"/>
          </a:xfrm>
        </p:spPr>
        <p:txBody>
          <a:bodyPr>
            <a:normAutofit/>
          </a:bodyPr>
          <a:lstStyle/>
          <a:p>
            <a:r>
              <a:rPr lang="en-US" i="1" dirty="0"/>
              <a:t>“Well-designed presentations of interesting data are a matter of substance, of statistics, and of design.”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75002-53E1-8343-823C-D9A98026CE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22158"/>
            <a:ext cx="7707489" cy="90628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--Edward R. </a:t>
            </a:r>
            <a:r>
              <a:rPr lang="en-US" dirty="0" err="1"/>
              <a:t>Tufte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D04F87-FA64-174A-AFE8-C9684DE15EA8}"/>
              </a:ext>
            </a:extLst>
          </p:cNvPr>
          <p:cNvSpPr txBox="1"/>
          <p:nvPr/>
        </p:nvSpPr>
        <p:spPr>
          <a:xfrm>
            <a:off x="1038578" y="4730044"/>
            <a:ext cx="82599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2"/>
              </a:rPr>
              <a:t>https://thedoublethink.com/tuftes-principles-for-visualizing-quantitative-information/</a:t>
            </a:r>
            <a:endParaRPr lang="en-US" dirty="0"/>
          </a:p>
          <a:p>
            <a:r>
              <a:rPr lang="en-US" u="sng" dirty="0">
                <a:hlinkClick r:id="rId3"/>
              </a:rPr>
              <a:t>https://flowingdata.com/2017/02/09/how-to-spot-visualization-lies/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5336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A46B4-4297-5F4C-A1A7-F3E7245AC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Lack of Context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3A2A28B-408E-1E40-82A2-3EE4C999BB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BC64DC-D974-924D-AA04-3A7C417E4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8200" y="1422399"/>
            <a:ext cx="18116256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5862CF-D3C0-D247-9718-E62571FC88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6977" y="1468117"/>
            <a:ext cx="16003623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7169" name="Picture 3" descr="page28image488">
            <a:extLst>
              <a:ext uri="{FF2B5EF4-FFF2-40B4-BE49-F238E27FC236}">
                <a16:creationId xmlns:a16="http://schemas.microsoft.com/office/drawing/2014/main" id="{BE3CB33B-8782-724B-B673-CEA0F3AB81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978" y="1468117"/>
            <a:ext cx="6480680" cy="4864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31941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C2C49324-ADDD-E443-BB53-C84AFEE693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59378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193" name="Picture 4" descr="page29image920">
            <a:extLst>
              <a:ext uri="{FF2B5EF4-FFF2-40B4-BE49-F238E27FC236}">
                <a16:creationId xmlns:a16="http://schemas.microsoft.com/office/drawing/2014/main" id="{95882DD2-D00B-5B4C-AF30-BBD1E23E12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9378" y="0"/>
            <a:ext cx="4343400" cy="688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85994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3B486-B77D-9249-A8A4-9E3B600C6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18370"/>
            <a:ext cx="2912534" cy="4805186"/>
          </a:xfrm>
        </p:spPr>
        <p:txBody>
          <a:bodyPr/>
          <a:lstStyle/>
          <a:p>
            <a:r>
              <a:rPr lang="en-US" dirty="0"/>
              <a:t>Any problems with this graph?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86FFED-CE15-114E-9EB8-B0F9D2F84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6372" y="324733"/>
            <a:ext cx="7283449" cy="611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4491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0ECAF-30C7-BC43-8773-ABE5106A5E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911" y="353838"/>
            <a:ext cx="1419578" cy="1283052"/>
          </a:xfrm>
        </p:spPr>
        <p:txBody>
          <a:bodyPr>
            <a:normAutofit fontScale="90000"/>
          </a:bodyPr>
          <a:lstStyle/>
          <a:p>
            <a:r>
              <a:rPr lang="en-US" dirty="0"/>
              <a:t>Or this?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C1CF7-DFBA-1840-82C5-6F70917F5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576" y="5720821"/>
            <a:ext cx="10594623" cy="92833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https://flowingdata.com/2018/07/22/marvel-size-chart/</a:t>
            </a:r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905E61-33D9-2D4D-8181-96B63F66A4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488" y="0"/>
            <a:ext cx="9945511" cy="5571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1025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522BA-BDC9-1F46-B419-D51D1242D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More graphical mistakes to avoid, from </a:t>
            </a:r>
            <a:br>
              <a:rPr lang="en-US" dirty="0"/>
            </a:br>
            <a:r>
              <a:rPr lang="en-US" i="1" dirty="0"/>
              <a:t>The Elements of Data Analytic Style</a:t>
            </a:r>
            <a:r>
              <a:rPr lang="en-US" dirty="0"/>
              <a:t>, by Jeff Leek: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C07B7-F9BB-FB4C-92C2-E6F3FCC5B9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644" y="1825625"/>
            <a:ext cx="11751734" cy="4351338"/>
          </a:xfrm>
        </p:spPr>
        <p:txBody>
          <a:bodyPr>
            <a:normAutofit/>
          </a:bodyPr>
          <a:lstStyle/>
          <a:p>
            <a:r>
              <a:rPr lang="en-US" dirty="0"/>
              <a:t>Using a color palette that colorblind people can’t see</a:t>
            </a:r>
          </a:p>
          <a:p>
            <a:pPr lvl="0"/>
            <a:r>
              <a:rPr lang="en-US" dirty="0"/>
              <a:t>Using colors that look too similar to each other</a:t>
            </a:r>
          </a:p>
          <a:p>
            <a:pPr lvl="0"/>
            <a:r>
              <a:rPr lang="en-US" dirty="0"/>
              <a:t>Not making scatterplots when you should (using something more complicated or more summarized, like boxplots)</a:t>
            </a:r>
          </a:p>
          <a:p>
            <a:pPr lvl="0"/>
            <a:r>
              <a:rPr lang="en-US" dirty="0"/>
              <a:t>Failing to take logs when data is very right-skewed</a:t>
            </a:r>
          </a:p>
          <a:p>
            <a:pPr lvl="0"/>
            <a:r>
              <a:rPr lang="en-US" dirty="0"/>
              <a:t>Using some standard graph instead of focusing on the point of the graph.</a:t>
            </a:r>
          </a:p>
          <a:p>
            <a:pPr lvl="0"/>
            <a:r>
              <a:rPr lang="en-US" dirty="0"/>
              <a:t>Lining up facets vertically when they should be horizontal – be sure to line up so the important comparison can be made..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959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EE8447-EA98-A34F-9229-89B534D988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5948" y="0"/>
            <a:ext cx="3597519" cy="685800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643374A-919B-2D40-A779-101D3DE6B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3" y="218370"/>
            <a:ext cx="2912534" cy="4805186"/>
          </a:xfrm>
        </p:spPr>
        <p:txBody>
          <a:bodyPr>
            <a:normAutofit/>
          </a:bodyPr>
          <a:lstStyle/>
          <a:p>
            <a:r>
              <a:rPr lang="en-US" dirty="0"/>
              <a:t>Horizontal Facets: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(from </a:t>
            </a:r>
            <a:r>
              <a:rPr lang="en-US" sz="1600" dirty="0">
                <a:hlinkClick r:id="rId3"/>
              </a:rPr>
              <a:t>https://hbr.org/2018/07/if-you-say-something-is-likely-how-likely-do-people-think-it-is</a:t>
            </a:r>
            <a:br>
              <a:rPr lang="en-US" sz="2000" dirty="0"/>
            </a:b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932394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CA997-37A7-2A44-B142-0C1ED8F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2187222" cy="1779764"/>
          </a:xfrm>
        </p:spPr>
        <p:txBody>
          <a:bodyPr>
            <a:normAutofit fontScale="90000"/>
          </a:bodyPr>
          <a:lstStyle/>
          <a:p>
            <a:r>
              <a:rPr lang="en-US" dirty="0"/>
              <a:t>Basic </a:t>
            </a:r>
            <a:br>
              <a:rPr lang="en-US" dirty="0"/>
            </a:br>
            <a:r>
              <a:rPr lang="en-US" dirty="0"/>
              <a:t>Design </a:t>
            </a:r>
            <a:br>
              <a:rPr lang="en-US" dirty="0"/>
            </a:br>
            <a:r>
              <a:rPr lang="en-US" dirty="0"/>
              <a:t>Elements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2370933E-D9BC-734F-9B63-5D1C72CB2F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3067" y="18062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18" descr="jacques bertin retinal variables">
            <a:extLst>
              <a:ext uri="{FF2B5EF4-FFF2-40B4-BE49-F238E27FC236}">
                <a16:creationId xmlns:a16="http://schemas.microsoft.com/office/drawing/2014/main" id="{86310951-7DD0-504A-A1E8-5DCE9B8A3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0045" y="365125"/>
            <a:ext cx="6547556" cy="5571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A865639-D1C0-6448-97E1-2DBF54A31618}"/>
              </a:ext>
            </a:extLst>
          </p:cNvPr>
          <p:cNvSpPr txBox="1"/>
          <p:nvPr/>
        </p:nvSpPr>
        <p:spPr>
          <a:xfrm>
            <a:off x="688622" y="6208889"/>
            <a:ext cx="71633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hlinkClick r:id="rId4"/>
              </a:rPr>
              <a:t>http://understandinggraphics.com/visualizations/information-display-tips/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432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1C35E0-9195-B04E-9F58-B1A1FA05E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Violations of Graphical Integrity: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31987-5CA3-5347-9082-06826FEAA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0" indent="-514350">
              <a:buFont typeface="+mj-lt"/>
              <a:buAutoNum type="arabicPeriod"/>
            </a:pPr>
            <a:r>
              <a:rPr lang="en-US" dirty="0"/>
              <a:t>The Lie Factor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Scale Distortions and Disappearing Baseline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Design Distortions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Different Dimensions in Data and Graphic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Failing to Correct for Inflation 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US" dirty="0"/>
              <a:t>Lack of Context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219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C141DD-AD2D-064B-BB3C-462437CC20B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904" y="1825625"/>
            <a:ext cx="8486191" cy="4351338"/>
          </a:xfrm>
          <a:prstGeom prst="rect">
            <a:avLst/>
          </a:prstGeom>
          <a:scene3d>
            <a:camera prst="orthographicFront">
              <a:rot lat="0" lon="0" rev="54000"/>
            </a:camera>
            <a:lightRig rig="threePt" dir="t"/>
          </a:scene3d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57E36-DEB6-7D43-B496-48B8B9D3F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Anything wrong with this graph?</a:t>
            </a:r>
          </a:p>
        </p:txBody>
      </p:sp>
    </p:spTree>
    <p:extLst>
      <p:ext uri="{BB962C8B-B14F-4D97-AF65-F5344CB8AC3E}">
        <p14:creationId xmlns:p14="http://schemas.microsoft.com/office/powerpoint/2010/main" val="166502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C141DD-AD2D-064B-BB3C-462437CC20B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904" y="1825625"/>
            <a:ext cx="8486191" cy="4351338"/>
          </a:xfrm>
          <a:prstGeom prst="rect">
            <a:avLst/>
          </a:prstGeom>
          <a:scene3d>
            <a:camera prst="orthographicFront">
              <a:rot lat="0" lon="0" rev="54000"/>
            </a:camera>
            <a:lightRig rig="threePt" dir="t"/>
          </a:scene3d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2AB57E36-DEB6-7D43-B496-48B8B9D3F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 The Lie Factor:</a:t>
            </a:r>
          </a:p>
        </p:txBody>
      </p:sp>
    </p:spTree>
    <p:extLst>
      <p:ext uri="{BB962C8B-B14F-4D97-AF65-F5344CB8AC3E}">
        <p14:creationId xmlns:p14="http://schemas.microsoft.com/office/powerpoint/2010/main" val="2408317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F982A-C52F-5841-AA9D-EA3486F8C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 The Lie Factor: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4DF4B-9F24-C34B-9E2B-D50BAFB21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70819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/>
              <a:t> (Size* of effect in graphic) / (Size of effect in data)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ACB562A-A629-2A4D-895B-06834667ABEF}"/>
              </a:ext>
            </a:extLst>
          </p:cNvPr>
          <p:cNvSpPr txBox="1"/>
          <p:nvPr/>
        </p:nvSpPr>
        <p:spPr>
          <a:xfrm>
            <a:off x="1954802" y="2731381"/>
            <a:ext cx="87192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Where Size is:    (First value – Second value) / Second value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5B6E13-A4B9-4B4B-BC28-43F712750032}"/>
              </a:ext>
            </a:extLst>
          </p:cNvPr>
          <p:cNvSpPr txBox="1"/>
          <p:nvPr/>
        </p:nvSpPr>
        <p:spPr>
          <a:xfrm>
            <a:off x="1015999" y="4075288"/>
            <a:ext cx="100471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Ideally, it should be close to 1, </a:t>
            </a:r>
          </a:p>
          <a:p>
            <a:r>
              <a:rPr lang="en-US" sz="3600" dirty="0" err="1"/>
              <a:t>Tufte</a:t>
            </a:r>
            <a:r>
              <a:rPr lang="en-US" sz="3600" dirty="0"/>
              <a:t> says:  0.95 to 1.05</a:t>
            </a:r>
          </a:p>
        </p:txBody>
      </p:sp>
    </p:spTree>
    <p:extLst>
      <p:ext uri="{BB962C8B-B14F-4D97-AF65-F5344CB8AC3E}">
        <p14:creationId xmlns:p14="http://schemas.microsoft.com/office/powerpoint/2010/main" val="21145629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95F4A4B-DB16-BC45-8FDD-1EC8DAB64592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4889" y="2359377"/>
            <a:ext cx="8194206" cy="3817585"/>
          </a:xfrm>
          <a:prstGeom prst="rect">
            <a:avLst/>
          </a:prstGeom>
          <a:scene3d>
            <a:camera prst="orthographicFront">
              <a:rot lat="0" lon="0" rev="54000"/>
            </a:camera>
            <a:lightRig rig="threePt" dir="t"/>
          </a:scene3d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itle 4">
                <a:extLst>
                  <a:ext uri="{FF2B5EF4-FFF2-40B4-BE49-F238E27FC236}">
                    <a16:creationId xmlns:a16="http://schemas.microsoft.com/office/drawing/2014/main" id="{3EE961D9-F147-234D-86C8-44DBFFAF8FAA}"/>
                  </a:ext>
                </a:extLst>
              </p:cNvPr>
              <p:cNvSpPr txBox="1">
                <a:spLocks noGrp="1"/>
              </p:cNvSpPr>
              <p:nvPr>
                <p:ph type="title"/>
              </p:nvPr>
            </p:nvSpPr>
            <p:spPr>
              <a:xfrm>
                <a:off x="1638416" y="-143646"/>
                <a:ext cx="8956170" cy="28398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br>
                  <a:rPr lang="en-US" sz="2800" dirty="0"/>
                </a:br>
                <a:r>
                  <a:rPr lang="en-US" sz="2800" dirty="0"/>
                  <a:t>(Size* of effect in graphic) / (Size of effect in data) </a:t>
                </a:r>
                <a:br>
                  <a:rPr lang="en-US" sz="2800" dirty="0"/>
                </a:br>
                <a:r>
                  <a:rPr lang="en-US" sz="2800" dirty="0"/>
                  <a:t>Where Size is:    (First value – Second value) / Second value = </a:t>
                </a:r>
                <a:br>
                  <a:rPr lang="en-US" sz="2800" dirty="0"/>
                </a:br>
                <a:br>
                  <a:rPr lang="en-US" sz="2800" dirty="0"/>
                </a:br>
                <a14:m>
                  <m:oMath xmlns:m="http://schemas.openxmlformats.org/officeDocument/2006/math">
                    <m:f>
                      <m:fPr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5.3−0.6</m:t>
                        </m:r>
                      </m:num>
                      <m:den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0.6</m:t>
                        </m:r>
                      </m:den>
                    </m:f>
                  </m:oMath>
                </a14:m>
                <a:r>
                  <a:rPr lang="en-US" sz="4000" dirty="0"/>
                  <a:t> /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27.5−18</m:t>
                        </m:r>
                      </m:num>
                      <m:den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18</m:t>
                        </m:r>
                      </m:den>
                    </m:f>
                  </m:oMath>
                </a14:m>
                <a:r>
                  <a:rPr lang="en-US" sz="4000" dirty="0"/>
                  <a:t>  = 14.8 = Lie Factor</a:t>
                </a:r>
                <a:br>
                  <a:rPr lang="en-US" dirty="0"/>
                </a:br>
                <a:endParaRPr lang="en-US" sz="2800" dirty="0"/>
              </a:p>
            </p:txBody>
          </p:sp>
        </mc:Choice>
        <mc:Fallback xmlns="">
          <p:sp>
            <p:nvSpPr>
              <p:cNvPr id="5" name="Title 4">
                <a:extLst>
                  <a:ext uri="{FF2B5EF4-FFF2-40B4-BE49-F238E27FC236}">
                    <a16:creationId xmlns:a16="http://schemas.microsoft.com/office/drawing/2014/main" id="{3EE961D9-F147-234D-86C8-44DBFFAF8FAA}"/>
                  </a:ext>
                </a:extLst>
              </p:cNvPr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638416" y="-143646"/>
                <a:ext cx="8956170" cy="2839816"/>
              </a:xfrm>
              <a:prstGeom prst="rect">
                <a:avLst/>
              </a:prstGeom>
              <a:blipFill>
                <a:blip r:embed="rId3"/>
                <a:stretch>
                  <a:fillRect l="-1275" r="-4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1465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3FFF8E-822F-7948-AB31-0725BC54A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Try this one: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B145CA-4CEC-294F-A6D3-3E6FA11F6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 The Lie Factor: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671C7B-778C-A847-B1BD-BFBA0FF2B5D0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333" y="1501422"/>
            <a:ext cx="5791200" cy="387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354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441</Words>
  <Application>Microsoft Macintosh PowerPoint</Application>
  <PresentationFormat>Widescreen</PresentationFormat>
  <Paragraphs>49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Office Theme</vt:lpstr>
      <vt:lpstr>Graphical Excellence</vt:lpstr>
      <vt:lpstr>“Well-designed presentations of interesting data are a matter of substance, of statistics, and of design.”  </vt:lpstr>
      <vt:lpstr>Basic  Design  Elements</vt:lpstr>
      <vt:lpstr>Violations of Graphical Integrity:</vt:lpstr>
      <vt:lpstr>Anything wrong with this graph?</vt:lpstr>
      <vt:lpstr>1.  The Lie Factor:</vt:lpstr>
      <vt:lpstr>1.  The Lie Factor:</vt:lpstr>
      <vt:lpstr> (Size* of effect in graphic) / (Size of effect in data)  Where Size is:    (First value – Second value) / Second value =   (5.3-0.6)/0.6 / (27.5-18)/18  = 14.8 = Lie Factor </vt:lpstr>
      <vt:lpstr>1.  The Lie Factor:</vt:lpstr>
      <vt:lpstr>2. Scale Distortions and Disappearing Baseline</vt:lpstr>
      <vt:lpstr>2. Scale Distortions and Disappearing Baseline</vt:lpstr>
      <vt:lpstr>2. Scale Distortions and Disappearing Baseline</vt:lpstr>
      <vt:lpstr>3. Design Distortions</vt:lpstr>
      <vt:lpstr>3. Design Distortions</vt:lpstr>
      <vt:lpstr>4. Different Dimensions in Data and Graphic</vt:lpstr>
      <vt:lpstr>4. Different Dimensions in Data and Graphic</vt:lpstr>
      <vt:lpstr>5. Failing to  Correct for Inflation</vt:lpstr>
      <vt:lpstr>6. Lack of Context</vt:lpstr>
      <vt:lpstr>6. Lack of Context</vt:lpstr>
      <vt:lpstr>6. Lack of Context</vt:lpstr>
      <vt:lpstr>PowerPoint Presentation</vt:lpstr>
      <vt:lpstr>Any problems with this graph?</vt:lpstr>
      <vt:lpstr>Or this?</vt:lpstr>
      <vt:lpstr> More graphical mistakes to avoid, from  The Elements of Data Analytic Style, by Jeff Leek: </vt:lpstr>
      <vt:lpstr>Horizontal Facets:  (from https://hbr.org/2018/07/if-you-say-something-is-likely-how-likely-do-people-think-it-is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Graphical Excellence</dc:title>
  <dc:creator>Microsoft Office User</dc:creator>
  <cp:lastModifiedBy>Sheila Weaver</cp:lastModifiedBy>
  <cp:revision>15</cp:revision>
  <dcterms:created xsi:type="dcterms:W3CDTF">2018-08-03T18:41:09Z</dcterms:created>
  <dcterms:modified xsi:type="dcterms:W3CDTF">2021-02-22T18:51:11Z</dcterms:modified>
</cp:coreProperties>
</file>

<file path=docProps/thumbnail.jpeg>
</file>